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8"/>
  </p:notesMasterIdLst>
  <p:sldIdLst>
    <p:sldId id="262" r:id="rId2"/>
    <p:sldId id="263" r:id="rId3"/>
    <p:sldId id="257" r:id="rId4"/>
    <p:sldId id="260" r:id="rId5"/>
    <p:sldId id="261" r:id="rId6"/>
    <p:sldId id="290" r:id="rId7"/>
    <p:sldId id="291" r:id="rId8"/>
    <p:sldId id="292" r:id="rId9"/>
    <p:sldId id="293" r:id="rId10"/>
    <p:sldId id="295" r:id="rId11"/>
    <p:sldId id="283" r:id="rId12"/>
    <p:sldId id="296" r:id="rId13"/>
    <p:sldId id="284" r:id="rId14"/>
    <p:sldId id="297" r:id="rId15"/>
    <p:sldId id="298" r:id="rId16"/>
    <p:sldId id="289" r:id="rId17"/>
  </p:sldIdLst>
  <p:sldSz cx="12192000" cy="6858000"/>
  <p:notesSz cx="6858000" cy="9144000"/>
  <p:embeddedFontLst>
    <p:embeddedFont>
      <p:font typeface="Gill Sans MT" panose="020B0502020104020203" pitchFamily="34" charset="0"/>
      <p:regular r:id="rId19"/>
      <p:bold r:id="rId20"/>
      <p:italic r:id="rId21"/>
      <p:boldItalic r:id="rId22"/>
    </p:embeddedFont>
    <p:embeddedFont>
      <p:font typeface="Tahoma" panose="020B0604030504040204" pitchFamily="34" charset="0"/>
      <p:regular r:id="rId23"/>
      <p:bold r:id="rId24"/>
    </p:embeddedFont>
    <p:embeddedFont>
      <p:font typeface="Wingdings 2" panose="05020102010507070707" pitchFamily="18" charset="2"/>
      <p:regular r:id="rId25"/>
    </p:embeddedFont>
    <p:embeddedFont>
      <p:font typeface="Microsoft JhengHei Light" panose="020B0304030504040204" pitchFamily="34" charset="-120"/>
      <p:regular r:id="rId26"/>
    </p:embeddedFont>
    <p:embeddedFont>
      <p:font typeface="Verdana" panose="020B060403050404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DEEBF7"/>
    <a:srgbClr val="FECC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89" d="100"/>
          <a:sy n="89"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ư" userId="21d31c9762d613a4" providerId="LiveId" clId="{3BB0656B-BEF1-CF47-85C4-8404ED6A4C9C}"/>
    <pc:docChg chg="undo custSel modSld">
      <pc:chgData name="Hoàng Thư" userId="21d31c9762d613a4" providerId="LiveId" clId="{3BB0656B-BEF1-CF47-85C4-8404ED6A4C9C}" dt="2019-09-30T12:08:49.244" v="35" actId="1076"/>
      <pc:docMkLst>
        <pc:docMk/>
      </pc:docMkLst>
      <pc:sldChg chg="delSp modSp delAnim">
        <pc:chgData name="Hoàng Thư" userId="21d31c9762d613a4" providerId="LiveId" clId="{3BB0656B-BEF1-CF47-85C4-8404ED6A4C9C}" dt="2019-09-30T12:08:49.244" v="35" actId="1076"/>
        <pc:sldMkLst>
          <pc:docMk/>
          <pc:sldMk cId="3795225164" sldId="259"/>
        </pc:sldMkLst>
        <pc:spChg chg="mod">
          <ac:chgData name="Hoàng Thư" userId="21d31c9762d613a4" providerId="LiveId" clId="{3BB0656B-BEF1-CF47-85C4-8404ED6A4C9C}" dt="2019-09-30T12:08:37.112" v="32" actId="1076"/>
          <ac:spMkLst>
            <pc:docMk/>
            <pc:sldMk cId="3795225164" sldId="259"/>
            <ac:spMk id="19" creationId="{A98ECE88-115D-4A1D-8452-F943FF1AC741}"/>
          </ac:spMkLst>
        </pc:spChg>
        <pc:spChg chg="mod">
          <ac:chgData name="Hoàng Thư" userId="21d31c9762d613a4" providerId="LiveId" clId="{3BB0656B-BEF1-CF47-85C4-8404ED6A4C9C}" dt="2019-09-30T12:08:41.795" v="33" actId="1076"/>
          <ac:spMkLst>
            <pc:docMk/>
            <pc:sldMk cId="3795225164" sldId="259"/>
            <ac:spMk id="21" creationId="{88E5E567-B90E-4275-AC51-C8D58F3AA2A7}"/>
          </ac:spMkLst>
        </pc:spChg>
        <pc:spChg chg="mod">
          <ac:chgData name="Hoàng Thư" userId="21d31c9762d613a4" providerId="LiveId" clId="{3BB0656B-BEF1-CF47-85C4-8404ED6A4C9C}" dt="2019-09-30T12:08:31.900" v="31" actId="1076"/>
          <ac:spMkLst>
            <pc:docMk/>
            <pc:sldMk cId="3795225164" sldId="259"/>
            <ac:spMk id="23" creationId="{64E263D4-FF99-4115-A750-399C550760EE}"/>
          </ac:spMkLst>
        </pc:spChg>
        <pc:spChg chg="mod">
          <ac:chgData name="Hoàng Thư" userId="21d31c9762d613a4" providerId="LiveId" clId="{3BB0656B-BEF1-CF47-85C4-8404ED6A4C9C}" dt="2019-09-30T12:08:49.244" v="35" actId="1076"/>
          <ac:spMkLst>
            <pc:docMk/>
            <pc:sldMk cId="3795225164" sldId="259"/>
            <ac:spMk id="25" creationId="{00BEFBB1-525B-415D-8E45-ADCB8FD217EA}"/>
          </ac:spMkLst>
        </pc:spChg>
        <pc:picChg chg="mod">
          <ac:chgData name="Hoàng Thư" userId="21d31c9762d613a4" providerId="LiveId" clId="{3BB0656B-BEF1-CF47-85C4-8404ED6A4C9C}" dt="2019-09-30T12:07:42.151" v="22" actId="1076"/>
          <ac:picMkLst>
            <pc:docMk/>
            <pc:sldMk cId="3795225164" sldId="259"/>
            <ac:picMk id="5" creationId="{A9E30F87-AC3B-464A-ACE1-7680D911652F}"/>
          </ac:picMkLst>
        </pc:picChg>
        <pc:picChg chg="del mod">
          <ac:chgData name="Hoàng Thư" userId="21d31c9762d613a4" providerId="LiveId" clId="{3BB0656B-BEF1-CF47-85C4-8404ED6A4C9C}" dt="2019-09-30T12:07:23.536" v="18" actId="478"/>
          <ac:picMkLst>
            <pc:docMk/>
            <pc:sldMk cId="3795225164" sldId="259"/>
            <ac:picMk id="20" creationId="{FA2065B4-32D5-4275-B2C9-8B5FF2ACCBD4}"/>
          </ac:picMkLst>
        </pc:picChg>
        <pc:picChg chg="del mod">
          <ac:chgData name="Hoàng Thư" userId="21d31c9762d613a4" providerId="LiveId" clId="{3BB0656B-BEF1-CF47-85C4-8404ED6A4C9C}" dt="2019-09-30T12:07:27.763" v="19" actId="478"/>
          <ac:picMkLst>
            <pc:docMk/>
            <pc:sldMk cId="3795225164" sldId="259"/>
            <ac:picMk id="22" creationId="{29116D89-5671-4377-A980-517B605BECAA}"/>
          </ac:picMkLst>
        </pc:picChg>
        <pc:picChg chg="mod">
          <ac:chgData name="Hoàng Thư" userId="21d31c9762d613a4" providerId="LiveId" clId="{3BB0656B-BEF1-CF47-85C4-8404ED6A4C9C}" dt="2019-09-30T12:08:21.307" v="30" actId="1076"/>
          <ac:picMkLst>
            <pc:docMk/>
            <pc:sldMk cId="3795225164" sldId="259"/>
            <ac:picMk id="24" creationId="{5D199BEE-8167-419B-B668-203E8A2CC0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1A872-0598-40CC-9A6C-0D9E947D4292}" type="datetimeFigureOut">
              <a:rPr lang="en-US" smtClean="0"/>
              <a:t>3/4/2024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15179A-5CCB-429D-B76B-CA306A0B0BE8}" type="slidenum">
              <a:rPr lang="en-US" smtClean="0"/>
              <a:t>‹#›</a:t>
            </a:fld>
            <a:endParaRPr lang="en-US"/>
          </a:p>
        </p:txBody>
      </p:sp>
    </p:spTree>
    <p:extLst>
      <p:ext uri="{BB962C8B-B14F-4D97-AF65-F5344CB8AC3E}">
        <p14:creationId xmlns:p14="http://schemas.microsoft.com/office/powerpoint/2010/main" val="2522650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AA445A-595B-4B02-9086-65A272091E2C}" type="slidenum">
              <a:rPr lang="en-US" smtClean="0"/>
              <a:t>16</a:t>
            </a:fld>
            <a:endParaRPr lang="en-US"/>
          </a:p>
        </p:txBody>
      </p:sp>
    </p:spTree>
    <p:extLst>
      <p:ext uri="{BB962C8B-B14F-4D97-AF65-F5344CB8AC3E}">
        <p14:creationId xmlns:p14="http://schemas.microsoft.com/office/powerpoint/2010/main" val="200662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BFA6248-9075-44F6-BABA-ACCDFFA54742}" type="datetimeFigureOut">
              <a:rPr lang="en-US" smtClean="0"/>
              <a:t>3/4/2024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FD0A7C2-3364-4B6C-B187-A7ABF31AEE8C}"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BFA6248-9075-44F6-BABA-ACCDFFA5474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BFA6248-9075-44F6-BABA-ACCDFFA54742}"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0A7C2-3364-4B6C-B187-A7ABF31AEE8C}"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BFA6248-9075-44F6-BABA-ACCDFFA54742}"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BFA6248-9075-44F6-BABA-ACCDFFA54742}"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BFA6248-9075-44F6-BABA-ACCDFFA54742}"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0A7C2-3364-4B6C-B187-A7ABF31AEE8C}"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BFA6248-9075-44F6-BABA-ACCDFFA54742}"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BFA6248-9075-44F6-BABA-ACCDFFA54742}"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0A7C2-3364-4B6C-B187-A7ABF31AEE8C}"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FA6248-9075-44F6-BABA-ACCDFFA54742}" type="datetimeFigureOut">
              <a:rPr lang="en-US" smtClean="0"/>
              <a:t>3/4/2024</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FD0A7C2-3364-4B6C-B187-A7ABF31AEE8C}"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ABC904-DA3E-DA30-C1F5-1EBCBCE87395}"/>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4115" b="98086" l="417" r="98750">
                        <a14:foregroundMark x1="57292" y1="17225" x2="51146" y2="59091"/>
                        <a14:foregroundMark x1="51146" y1="59091" x2="46667" y2="77512"/>
                        <a14:foregroundMark x1="46667" y1="77512" x2="52396" y2="88756"/>
                        <a14:foregroundMark x1="52396" y1="88756" x2="81250" y2="98325"/>
                        <a14:foregroundMark x1="81250" y1="98325" x2="88854" y2="96172"/>
                        <a14:foregroundMark x1="88854" y1="96172" x2="95313" y2="85167"/>
                        <a14:foregroundMark x1="95313" y1="85167" x2="98125" y2="59809"/>
                        <a14:foregroundMark x1="98125" y1="59809" x2="96354" y2="28469"/>
                        <a14:foregroundMark x1="96354" y1="28469" x2="91979" y2="14593"/>
                        <a14:foregroundMark x1="91979" y1="14593" x2="57500" y2="16029"/>
                        <a14:foregroundMark x1="417" y1="69378" x2="4896" y2="72488"/>
                        <a14:foregroundMark x1="4896" y1="72488" x2="36042" y2="70574"/>
                        <a14:foregroundMark x1="36042" y1="70574" x2="44896" y2="72727"/>
                        <a14:foregroundMark x1="44896" y1="72727" x2="54583" y2="89713"/>
                        <a14:foregroundMark x1="54583" y1="89713" x2="62187" y2="93780"/>
                        <a14:foregroundMark x1="62187" y1="93780" x2="92083" y2="98804"/>
                        <a14:foregroundMark x1="92083" y1="98804" x2="98021" y2="98325"/>
                        <a14:foregroundMark x1="98021" y1="98325" x2="98750" y2="97608"/>
                        <a14:foregroundMark x1="85208" y1="66268" x2="94688" y2="76077"/>
                        <a14:foregroundMark x1="94688" y1="76077" x2="95104" y2="77033"/>
                        <a14:foregroundMark x1="55000" y1="83732" x2="66354" y2="74402"/>
                        <a14:foregroundMark x1="51042" y1="91866" x2="417" y2="89474"/>
                        <a14:foregroundMark x1="1875" y1="33493" x2="44271" y2="30383"/>
                        <a14:foregroundMark x1="44271" y1="30383" x2="54167" y2="31579"/>
                        <a14:foregroundMark x1="54167" y1="31579" x2="54479" y2="31340"/>
                        <a14:foregroundMark x1="6667" y1="82536" x2="34688" y2="75598"/>
                        <a14:foregroundMark x1="34688" y1="75598" x2="36042" y2="75598"/>
                        <a14:foregroundMark x1="4479" y1="22010" x2="45104" y2="19617"/>
                        <a14:foregroundMark x1="45104" y1="19617" x2="45104" y2="19617"/>
                        <a14:backgroundMark x1="22396" y1="50478" x2="22292" y2="54785"/>
                        <a14:backgroundMark x1="25208" y1="50239" x2="29792" y2="51914"/>
                        <a14:backgroundMark x1="29792" y1="51914" x2="29896" y2="51914"/>
                        <a14:backgroundMark x1="33750" y1="52632" x2="39896" y2="53349"/>
                        <a14:backgroundMark x1="39896" y1="53349" x2="47396" y2="51675"/>
                        <a14:backgroundMark x1="27396" y1="62440" x2="32500" y2="62440"/>
                        <a14:backgroundMark x1="32500" y1="62440" x2="39375" y2="62201"/>
                        <a14:backgroundMark x1="26250" y1="59569" x2="31146" y2="64833"/>
                        <a14:backgroundMark x1="31146" y1="64833" x2="38229" y2="64115"/>
                        <a14:backgroundMark x1="38229" y1="64115" x2="40000" y2="59569"/>
                        <a14:backgroundMark x1="26458" y1="61005" x2="31042" y2="64354"/>
                        <a14:backgroundMark x1="31042" y1="64354" x2="32292" y2="57656"/>
                        <a14:backgroundMark x1="32292" y1="57656" x2="28021" y2="49282"/>
                        <a14:backgroundMark x1="28021" y1="49282" x2="23750" y2="48325"/>
                        <a14:backgroundMark x1="23750" y1="48325" x2="23229" y2="48565"/>
                        <a14:backgroundMark x1="26354" y1="47608" x2="41771" y2="49761"/>
                        <a14:backgroundMark x1="41771" y1="49761" x2="45833" y2="48804"/>
                        <a14:backgroundMark x1="45833" y1="48804" x2="49896" y2="51675"/>
                        <a14:backgroundMark x1="49896" y1="51675" x2="45625" y2="54067"/>
                        <a14:backgroundMark x1="45625" y1="54067" x2="45521" y2="54067"/>
                        <a14:backgroundMark x1="45833" y1="47847" x2="48438" y2="47608"/>
                        <a14:backgroundMark x1="47708" y1="47608" x2="32708" y2="47368"/>
                        <a14:backgroundMark x1="42396" y1="57895" x2="39271" y2="62679"/>
                        <a14:backgroundMark x1="39271" y1="62679" x2="41875" y2="55502"/>
                        <a14:backgroundMark x1="41875" y1="55502" x2="41042" y2="54545"/>
                        <a14:backgroundMark x1="39167" y1="62201" x2="39896" y2="63158"/>
                        <a14:backgroundMark x1="16979" y1="56699" x2="23229" y2="54545"/>
                        <a14:backgroundMark x1="23229" y1="54545" x2="23646" y2="54545"/>
                        <a14:backgroundMark x1="15625" y1="50239" x2="20625" y2="47608"/>
                        <a14:backgroundMark x1="20625" y1="47608" x2="27604" y2="47129"/>
                        <a14:backgroundMark x1="27604" y1="47129" x2="29375" y2="47608"/>
                      </a14:backgroundRemoval>
                    </a14:imgEffect>
                  </a14:imgLayer>
                </a14:imgProps>
              </a:ext>
            </a:extLst>
          </a:blip>
          <a:srcRect l="-1" t="14326" r="-55"/>
          <a:stretch/>
        </p:blipFill>
        <p:spPr>
          <a:xfrm>
            <a:off x="0" y="0"/>
            <a:ext cx="12419762" cy="7285056"/>
          </a:xfrm>
          <a:prstGeom prst="rect">
            <a:avLst/>
          </a:prstGeom>
        </p:spPr>
      </p:pic>
      <p:sp>
        <p:nvSpPr>
          <p:cNvPr id="7" name="Google Shape;290;p7">
            <a:extLst>
              <a:ext uri="{FF2B5EF4-FFF2-40B4-BE49-F238E27FC236}">
                <a16:creationId xmlns:a16="http://schemas.microsoft.com/office/drawing/2014/main" id="{93DF2200-E828-BA92-B2A3-723012496290}"/>
              </a:ext>
            </a:extLst>
          </p:cNvPr>
          <p:cNvSpPr txBox="1"/>
          <p:nvPr/>
        </p:nvSpPr>
        <p:spPr>
          <a:xfrm>
            <a:off x="-197481" y="796315"/>
            <a:ext cx="6738867" cy="280072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400"/>
              <a:buFont typeface="Times New Roman"/>
              <a:buNone/>
              <a:tabLst/>
              <a:defRPr/>
            </a:pPr>
            <a:r>
              <a:rPr kumimoji="0" lang="en-US" sz="8800" b="1" i="0" u="none" strike="noStrike" kern="1200" cap="none" spc="0" normalizeH="0" baseline="0" noProof="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rPr>
              <a:t>TIN HỌC</a:t>
            </a:r>
            <a:r>
              <a:rPr kumimoji="0" lang="en-US" sz="8800" b="1" i="0" u="none" strike="noStrike" kern="1200" cap="none" spc="0" normalizeH="0" noProof="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rPr>
              <a:t> LỚP 4</a:t>
            </a:r>
            <a:endParaRPr kumimoji="0" lang="en-US" sz="8800" b="1" i="0" u="none" strike="noStrike" kern="1200" cap="none" spc="0" normalizeH="0" baseline="0" noProof="0" dirty="0">
              <a:ln w="22225">
                <a:solidFill>
                  <a:srgbClr val="ED7D31"/>
                </a:solidFill>
                <a:prstDash val="solid"/>
              </a:ln>
              <a:solidFill>
                <a:srgbClr val="C00000"/>
              </a:solidFill>
              <a:effectLst/>
              <a:uLnTx/>
              <a:uFillTx/>
              <a:latin typeface="Arial" pitchFamily="34" charset="0"/>
              <a:ea typeface="Times New Roman"/>
              <a:cs typeface="Arial" pitchFamily="34" charset="0"/>
              <a:sym typeface="Times New Roman"/>
            </a:endParaRPr>
          </a:p>
        </p:txBody>
      </p:sp>
    </p:spTree>
    <p:extLst>
      <p:ext uri="{BB962C8B-B14F-4D97-AF65-F5344CB8AC3E}">
        <p14:creationId xmlns:p14="http://schemas.microsoft.com/office/powerpoint/2010/main" val="3548242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14B87F7A-CA31-43B0-073B-6A8315A8534A}"/>
              </a:ext>
            </a:extLst>
          </p:cNvPr>
          <p:cNvGrpSpPr/>
          <p:nvPr/>
        </p:nvGrpSpPr>
        <p:grpSpPr>
          <a:xfrm>
            <a:off x="2031864" y="1398819"/>
            <a:ext cx="9687429" cy="618867"/>
            <a:chOff x="2031864" y="1398819"/>
            <a:chExt cx="9687429" cy="618867"/>
          </a:xfrm>
        </p:grpSpPr>
        <p:sp>
          <p:nvSpPr>
            <p:cNvPr id="5" name="TextBox 4">
              <a:extLst>
                <a:ext uri="{FF2B5EF4-FFF2-40B4-BE49-F238E27FC236}">
                  <a16:creationId xmlns:a16="http://schemas.microsoft.com/office/drawing/2014/main" id="{DEB5DF78-6869-08B9-1749-D2249B514223}"/>
                </a:ext>
              </a:extLst>
            </p:cNvPr>
            <p:cNvSpPr txBox="1"/>
            <p:nvPr/>
          </p:nvSpPr>
          <p:spPr>
            <a:xfrm>
              <a:off x="2031864" y="1398819"/>
              <a:ext cx="968742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Để thay đổi phông nền, em sử dụng lệnh </a:t>
              </a:r>
            </a:p>
          </p:txBody>
        </p:sp>
        <p:pic>
          <p:nvPicPr>
            <p:cNvPr id="3" name="Picture 2">
              <a:extLst>
                <a:ext uri="{FF2B5EF4-FFF2-40B4-BE49-F238E27FC236}">
                  <a16:creationId xmlns:a16="http://schemas.microsoft.com/office/drawing/2014/main" id="{AA17FD91-0F73-F885-8C14-BFE01C86633F}"/>
                </a:ext>
              </a:extLst>
            </p:cNvPr>
            <p:cNvPicPr>
              <a:picLocks noChangeAspect="1"/>
            </p:cNvPicPr>
            <p:nvPr/>
          </p:nvPicPr>
          <p:blipFill>
            <a:blip r:embed="rId2"/>
            <a:stretch>
              <a:fillRect/>
            </a:stretch>
          </p:blipFill>
          <p:spPr>
            <a:xfrm>
              <a:off x="7243762" y="1398819"/>
              <a:ext cx="2668864" cy="618867"/>
            </a:xfrm>
            <a:prstGeom prst="rect">
              <a:avLst/>
            </a:prstGeom>
          </p:spPr>
        </p:pic>
      </p:grpSp>
    </p:spTree>
    <p:extLst>
      <p:ext uri="{BB962C8B-B14F-4D97-AF65-F5344CB8AC3E}">
        <p14:creationId xmlns:p14="http://schemas.microsoft.com/office/powerpoint/2010/main" val="834515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a:solidFill>
                  <a:srgbClr val="0000FF"/>
                </a:solidFill>
                <a:latin typeface="Times New Roman" panose="02020603050405020304" pitchFamily="18" charset="0"/>
                <a:cs typeface="Times New Roman" panose="02020603050405020304" pitchFamily="18" charset="0"/>
              </a:rPr>
              <a:t>Bài 1: </a:t>
            </a:r>
            <a:r>
              <a:rPr lang="vi-VN" sz="2800">
                <a:latin typeface="Times New Roman" panose="02020603050405020304" pitchFamily="18" charset="0"/>
                <a:cs typeface="Times New Roman" panose="02020603050405020304" pitchFamily="18" charset="0"/>
              </a:rPr>
              <a:t>Ở màn hình môi trường lập trình scratch, vùng nào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05613" y="272374"/>
            <a:ext cx="3257059" cy="1129022"/>
          </a:xfrm>
          <a:prstGeom prst="rect">
            <a:avLst/>
          </a:prstGeom>
          <a:noFill/>
          <a:ln>
            <a:noFill/>
          </a:ln>
        </p:spPr>
      </p:pic>
      <p:sp>
        <p:nvSpPr>
          <p:cNvPr id="2" name="Rounded Rectangle 12">
            <a:extLst>
              <a:ext uri="{FF2B5EF4-FFF2-40B4-BE49-F238E27FC236}">
                <a16:creationId xmlns:a16="http://schemas.microsoft.com/office/drawing/2014/main" id="{CBB1F36C-3BBF-E9BF-6C77-3523EC5F653C}"/>
              </a:ext>
            </a:extLst>
          </p:cNvPr>
          <p:cNvSpPr/>
          <p:nvPr/>
        </p:nvSpPr>
        <p:spPr>
          <a:xfrm>
            <a:off x="2377659" y="3299791"/>
            <a:ext cx="9090211"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Ở màn hình môi trường lập trình scratch, vùng phông nền dùng để thêm phông nền.</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816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77659" y="1524000"/>
            <a:ext cx="9090211" cy="1509558"/>
          </a:xfrm>
          <a:prstGeom prst="roundRect">
            <a:avLst/>
          </a:prstGeom>
          <a:solidFill>
            <a:schemeClr val="accent4">
              <a:lumMod val="40000"/>
              <a:lumOff val="60000"/>
            </a:schemeClr>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2800">
                <a:solidFill>
                  <a:srgbClr val="0000FF"/>
                </a:solidFill>
                <a:latin typeface="Times New Roman" panose="02020603050405020304" pitchFamily="18" charset="0"/>
                <a:cs typeface="Times New Roman" panose="02020603050405020304" pitchFamily="18" charset="0"/>
              </a:rPr>
              <a:t>Bài 2: </a:t>
            </a:r>
            <a:r>
              <a:rPr lang="en-US" sz="2800">
                <a:latin typeface="Times New Roman" panose="02020603050405020304" pitchFamily="18" charset="0"/>
                <a:cs typeface="Times New Roman" panose="02020603050405020304" pitchFamily="18" charset="0"/>
              </a:rPr>
              <a:t>Để đổi phông nền ở vùng Sân khấu sang phông nền có tên là Biển rồi hiển thị bóng nói "Tớ thích biển nhất!", em phải chọn và ghép theo thứ tự các lệnh nào?</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05613" y="272374"/>
            <a:ext cx="3257059" cy="1129022"/>
          </a:xfrm>
          <a:prstGeom prst="rect">
            <a:avLst/>
          </a:prstGeom>
          <a:noFill/>
          <a:ln>
            <a:noFill/>
          </a:ln>
        </p:spPr>
      </p:pic>
      <p:grpSp>
        <p:nvGrpSpPr>
          <p:cNvPr id="4" name="Group 3">
            <a:extLst>
              <a:ext uri="{FF2B5EF4-FFF2-40B4-BE49-F238E27FC236}">
                <a16:creationId xmlns:a16="http://schemas.microsoft.com/office/drawing/2014/main" id="{15EE5A4D-BF4A-3ADE-969E-BCF535C9757B}"/>
              </a:ext>
            </a:extLst>
          </p:cNvPr>
          <p:cNvGrpSpPr/>
          <p:nvPr/>
        </p:nvGrpSpPr>
        <p:grpSpPr>
          <a:xfrm>
            <a:off x="3958533" y="4078356"/>
            <a:ext cx="4911037" cy="2378064"/>
            <a:chOff x="3958533" y="4078356"/>
            <a:chExt cx="4911037" cy="2378064"/>
          </a:xfrm>
        </p:grpSpPr>
        <p:sp>
          <p:nvSpPr>
            <p:cNvPr id="2" name="Rounded Rectangle 12">
              <a:extLst>
                <a:ext uri="{FF2B5EF4-FFF2-40B4-BE49-F238E27FC236}">
                  <a16:creationId xmlns:a16="http://schemas.microsoft.com/office/drawing/2014/main" id="{CBB1F36C-3BBF-E9BF-6C77-3523EC5F653C}"/>
                </a:ext>
              </a:extLst>
            </p:cNvPr>
            <p:cNvSpPr/>
            <p:nvPr/>
          </p:nvSpPr>
          <p:spPr>
            <a:xfrm>
              <a:off x="3958533" y="4078356"/>
              <a:ext cx="4911037" cy="690068"/>
            </a:xfrm>
            <a:prstGeom prst="roundRect">
              <a:avLst/>
            </a:prstGeom>
            <a:solidFill>
              <a:srgbClr val="00B0F0"/>
            </a:solidFill>
            <a:ln w="28575">
              <a:noFill/>
            </a:ln>
          </p:spPr>
          <p:style>
            <a:lnRef idx="2">
              <a:schemeClr val="accent2"/>
            </a:lnRef>
            <a:fillRef idx="1">
              <a:schemeClr val="lt1"/>
            </a:fillRef>
            <a:effectRef idx="0">
              <a:schemeClr val="accent2"/>
            </a:effectRef>
            <a:fontRef idx="minor">
              <a:schemeClr val="dk1"/>
            </a:fontRef>
          </p:style>
          <p:txBody>
            <a:bodyPr rtlCol="0" anchor="ctr"/>
            <a:lstStyle/>
            <a:p>
              <a:pPr algn="just"/>
              <a:r>
                <a:rPr lang="vi-VN"/>
                <a:t>Các lệnh và thứ tự ghép như hình sau:</a:t>
              </a:r>
              <a:endParaRPr lang="en-US" sz="2800">
                <a:solidFill>
                  <a:srgbClr val="0000FF"/>
                </a:solidFill>
                <a:latin typeface="Times New Roman" panose="02020603050405020304" pitchFamily="18" charset="0"/>
                <a:cs typeface="Times New Roman" panose="02020603050405020304" pitchFamily="18" charset="0"/>
              </a:endParaRPr>
            </a:p>
          </p:txBody>
        </p:sp>
        <p:pic>
          <p:nvPicPr>
            <p:cNvPr id="13316" name="Picture 4" descr="Tin học lớp 4 Cánh diều Bài 3: Tạo chương trình có phông nền thay đổi">
              <a:extLst>
                <a:ext uri="{FF2B5EF4-FFF2-40B4-BE49-F238E27FC236}">
                  <a16:creationId xmlns:a16="http://schemas.microsoft.com/office/drawing/2014/main" id="{3A072058-D9F8-895A-FB73-A276290D71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613" y="4665720"/>
              <a:ext cx="3448050" cy="17907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CEFEB470-23EC-F060-21C7-86DF0C81C5E7}"/>
              </a:ext>
            </a:extLst>
          </p:cNvPr>
          <p:cNvSpPr/>
          <p:nvPr/>
        </p:nvSpPr>
        <p:spPr>
          <a:xfrm>
            <a:off x="4754430" y="3156162"/>
            <a:ext cx="3199234" cy="46476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6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6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6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693369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83735" y="305346"/>
            <a:ext cx="4251009" cy="1116530"/>
          </a:xfrm>
          <a:prstGeom prst="rect">
            <a:avLst/>
          </a:prstGeom>
          <a:noFill/>
          <a:ln>
            <a:noFill/>
          </a:ln>
        </p:spPr>
      </p:pic>
      <p:sp>
        <p:nvSpPr>
          <p:cNvPr id="3" name="Rectangle 2"/>
          <p:cNvSpPr/>
          <p:nvPr/>
        </p:nvSpPr>
        <p:spPr>
          <a:xfrm>
            <a:off x="1985010" y="1687285"/>
            <a:ext cx="9432588" cy="2185214"/>
          </a:xfrm>
          <a:prstGeom prst="rect">
            <a:avLst/>
          </a:prstGeom>
        </p:spPr>
        <p:txBody>
          <a:bodyPr wrap="square">
            <a:spAutoFit/>
          </a:bodyPr>
          <a:lstStyle/>
          <a:p>
            <a:pPr algn="just"/>
            <a:r>
              <a:rPr lang="en-US" altLang="en-US" sz="3200">
                <a:solidFill>
                  <a:srgbClr val="000000"/>
                </a:solidFill>
                <a:latin typeface="Roboto" panose="02000000000000000000" pitchFamily="2" charset="0"/>
              </a:rPr>
              <a:t>Em hãy tạo một chương trình mà khi nháy chuột vào </a:t>
            </a:r>
            <a:r>
              <a:rPr lang="en-US" altLang="en-US" sz="2800"/>
              <a:t>  </a:t>
            </a:r>
            <a:r>
              <a:rPr lang="en-US" altLang="en-US" sz="4000"/>
              <a:t>   </a:t>
            </a:r>
            <a:r>
              <a:rPr lang="en-US" altLang="en-US" sz="3200">
                <a:solidFill>
                  <a:srgbClr val="000000"/>
                </a:solidFill>
                <a:latin typeface="Roboto" panose="02000000000000000000" pitchFamily="2" charset="0"/>
              </a:rPr>
              <a:t>, nhân vật mèo sẽ hiển thị bóng nói giới thiệu hai hoạt động thể thao với phông nền minh họa.</a:t>
            </a:r>
            <a:r>
              <a:rPr lang="en-US" altLang="en-US" sz="2800"/>
              <a:t> </a:t>
            </a:r>
            <a:endParaRPr lang="en-US" altLang="en-US" sz="4400">
              <a:latin typeface="Arial" panose="020B0604020202020204" pitchFamily="34" charset="0"/>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310" name="Picture 46" descr="Tin học lớp 4 Cánh diều Bài 3: Tạo chương trình có phông nền thay đổi">
            <a:extLst>
              <a:ext uri="{FF2B5EF4-FFF2-40B4-BE49-F238E27FC236}">
                <a16:creationId xmlns:a16="http://schemas.microsoft.com/office/drawing/2014/main" id="{3378843F-F76E-12C2-516E-67BF90FF9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642" y="2195270"/>
            <a:ext cx="757445" cy="7303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7">
            <a:extLst>
              <a:ext uri="{FF2B5EF4-FFF2-40B4-BE49-F238E27FC236}">
                <a16:creationId xmlns:a16="http://schemas.microsoft.com/office/drawing/2014/main" id="{4F851A35-A8E7-07A4-F6EA-A423438BC29E}"/>
              </a:ext>
            </a:extLst>
          </p:cNvPr>
          <p:cNvSpPr>
            <a:spLocks noChangeArrowheads="1"/>
          </p:cNvSpPr>
          <p:nvPr/>
        </p:nvSpPr>
        <p:spPr bwMode="auto">
          <a:xfrm>
            <a:off x="3895725" y="3814176"/>
            <a:ext cx="62981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61043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221F9A-4F0F-AE3A-ABCF-35FC4481F5B9}"/>
              </a:ext>
            </a:extLst>
          </p:cNvPr>
          <p:cNvSpPr/>
          <p:nvPr/>
        </p:nvSpPr>
        <p:spPr>
          <a:xfrm>
            <a:off x="3084940" y="534346"/>
            <a:ext cx="5303685" cy="400110"/>
          </a:xfrm>
          <a:prstGeom prst="rect">
            <a:avLst/>
          </a:prstGeom>
          <a:solidFill>
            <a:schemeClr val="accent2">
              <a:lumMod val="60000"/>
              <a:lumOff val="40000"/>
            </a:schemeClr>
          </a:solidFill>
        </p:spPr>
        <p:txBody>
          <a:bodyPr wrap="square">
            <a:spAutoFit/>
          </a:bodyPr>
          <a:lstStyle/>
          <a:p>
            <a:pPr algn="just"/>
            <a:r>
              <a:rPr lang="vi-VN" sz="2000"/>
              <a:t>Em kéo thả các lệnh như chương trình sau:</a:t>
            </a:r>
            <a:endParaRPr lang="en-US" altLang="en-US" sz="4800">
              <a:latin typeface="Arial" panose="020B0604020202020204" pitchFamily="34" charset="0"/>
            </a:endParaRPr>
          </a:p>
        </p:txBody>
      </p:sp>
      <p:pic>
        <p:nvPicPr>
          <p:cNvPr id="14338" name="Picture 2" descr="Tin học lớp 4 Cánh diều Bài 3: Tạo chương trình có phông nền thay đổi">
            <a:extLst>
              <a:ext uri="{FF2B5EF4-FFF2-40B4-BE49-F238E27FC236}">
                <a16:creationId xmlns:a16="http://schemas.microsoft.com/office/drawing/2014/main" id="{BBD74311-2292-2F6F-053E-5F5E4D5F2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391" y="1248603"/>
            <a:ext cx="4143375"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9DC22D-94A6-6F4D-7694-FDB92A64B6AD}"/>
              </a:ext>
            </a:extLst>
          </p:cNvPr>
          <p:cNvSpPr/>
          <p:nvPr/>
        </p:nvSpPr>
        <p:spPr>
          <a:xfrm>
            <a:off x="5960661" y="309060"/>
            <a:ext cx="1540069" cy="400110"/>
          </a:xfrm>
          <a:prstGeom prst="rect">
            <a:avLst/>
          </a:prstGeom>
          <a:solidFill>
            <a:schemeClr val="accent2">
              <a:lumMod val="60000"/>
              <a:lumOff val="40000"/>
            </a:schemeClr>
          </a:solidFill>
        </p:spPr>
        <p:txBody>
          <a:bodyPr wrap="square">
            <a:spAutoFit/>
          </a:bodyPr>
          <a:lstStyle/>
          <a:p>
            <a:pPr algn="just"/>
            <a:r>
              <a:rPr lang="en-US" altLang="en-US" sz="2000"/>
              <a:t>GHI NHỚ</a:t>
            </a:r>
            <a:endParaRPr lang="en-US" altLang="en-US" sz="4800">
              <a:latin typeface="Arial" panose="020B0604020202020204" pitchFamily="34" charset="0"/>
            </a:endParaRPr>
          </a:p>
        </p:txBody>
      </p:sp>
      <p:grpSp>
        <p:nvGrpSpPr>
          <p:cNvPr id="7" name="Group 6">
            <a:extLst>
              <a:ext uri="{FF2B5EF4-FFF2-40B4-BE49-F238E27FC236}">
                <a16:creationId xmlns:a16="http://schemas.microsoft.com/office/drawing/2014/main" id="{CE4CC471-C344-03C2-5C3C-92870CFFFD04}"/>
              </a:ext>
            </a:extLst>
          </p:cNvPr>
          <p:cNvGrpSpPr/>
          <p:nvPr/>
        </p:nvGrpSpPr>
        <p:grpSpPr>
          <a:xfrm>
            <a:off x="1786227" y="1342728"/>
            <a:ext cx="10114225" cy="1384995"/>
            <a:chOff x="1786227" y="1342728"/>
            <a:chExt cx="10114225" cy="1384995"/>
          </a:xfrm>
        </p:grpSpPr>
        <p:sp>
          <p:nvSpPr>
            <p:cNvPr id="5" name="Rectangle 4">
              <a:extLst>
                <a:ext uri="{FF2B5EF4-FFF2-40B4-BE49-F238E27FC236}">
                  <a16:creationId xmlns:a16="http://schemas.microsoft.com/office/drawing/2014/main" id="{32C8F4A8-62D3-31C5-38C2-EBC0481CFAF5}"/>
                </a:ext>
              </a:extLst>
            </p:cNvPr>
            <p:cNvSpPr/>
            <p:nvPr/>
          </p:nvSpPr>
          <p:spPr>
            <a:xfrm>
              <a:off x="1786227" y="1342728"/>
              <a:ext cx="10114225" cy="1384995"/>
            </a:xfrm>
            <a:prstGeom prst="rect">
              <a:avLst/>
            </a:prstGeom>
            <a:solidFill>
              <a:schemeClr val="accent2">
                <a:lumMod val="40000"/>
                <a:lumOff val="60000"/>
              </a:schemeClr>
            </a:solidFill>
          </p:spPr>
          <p:txBody>
            <a:bodyPr wrap="square">
              <a:spAutoFit/>
            </a:bodyPr>
            <a:lstStyle/>
            <a:p>
              <a:pPr marL="457200" indent="-457200" algn="just">
                <a:buFontTx/>
                <a:buChar char="-"/>
              </a:pPr>
              <a:r>
                <a:rPr lang="en-US" altLang="en-US" sz="2800">
                  <a:solidFill>
                    <a:srgbClr val="000000"/>
                  </a:solidFill>
                  <a:latin typeface="Times New Roman" panose="02020603050405020304" pitchFamily="18" charset="0"/>
                  <a:cs typeface="Times New Roman" panose="02020603050405020304" pitchFamily="18" charset="0"/>
                </a:rPr>
                <a:t>Em có thể thêm nhiều ảnh phông nền vào chương trình Scratch</a:t>
              </a:r>
            </a:p>
            <a:p>
              <a:pPr algn="just"/>
              <a:r>
                <a:rPr lang="en-US" altLang="en-US" sz="2800">
                  <a:solidFill>
                    <a:srgbClr val="000000"/>
                  </a:solidFill>
                  <a:latin typeface="Times New Roman" panose="02020603050405020304" pitchFamily="18" charset="0"/>
                  <a:cs typeface="Times New Roman" panose="02020603050405020304" pitchFamily="18" charset="0"/>
                </a:rPr>
                <a:t>-   Lệnh                             cho phép em lập trình thay đổi phông nền theo tên.</a:t>
              </a:r>
              <a:endParaRPr lang="en-US" altLang="en-US" sz="400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C97401F-55E8-1A85-CAFC-57290383B46B}"/>
                </a:ext>
              </a:extLst>
            </p:cNvPr>
            <p:cNvPicPr>
              <a:picLocks noChangeAspect="1"/>
            </p:cNvPicPr>
            <p:nvPr/>
          </p:nvPicPr>
          <p:blipFill>
            <a:blip r:embed="rId2"/>
            <a:stretch>
              <a:fillRect/>
            </a:stretch>
          </p:blipFill>
          <p:spPr>
            <a:xfrm>
              <a:off x="3109084" y="1858313"/>
              <a:ext cx="2668864" cy="618867"/>
            </a:xfrm>
            <a:prstGeom prst="rect">
              <a:avLst/>
            </a:prstGeom>
          </p:spPr>
        </p:pic>
      </p:grpSp>
    </p:spTree>
    <p:extLst>
      <p:ext uri="{BB962C8B-B14F-4D97-AF65-F5344CB8AC3E}">
        <p14:creationId xmlns:p14="http://schemas.microsoft.com/office/powerpoint/2010/main" val="243015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19"/>
          <p:cNvPicPr>
            <a:picLocks noChangeAspect="1" noChangeArrowheads="1" noCrop="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50720" y="-50239"/>
            <a:ext cx="20599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2064" y="4823209"/>
            <a:ext cx="5786551" cy="2034790"/>
          </a:xfrm>
          <a:prstGeom prst="rect">
            <a:avLst/>
          </a:prstGeom>
        </p:spPr>
      </p:pic>
      <p:sp>
        <p:nvSpPr>
          <p:cNvPr id="6" name="TextBox 5">
            <a:extLst>
              <a:ext uri="{FF2B5EF4-FFF2-40B4-BE49-F238E27FC236}">
                <a16:creationId xmlns:a16="http://schemas.microsoft.com/office/drawing/2014/main" id="{D05E2FA4-701D-4C92-898E-7EE4AF07FEBA}"/>
              </a:ext>
            </a:extLst>
          </p:cNvPr>
          <p:cNvSpPr txBox="1"/>
          <p:nvPr/>
        </p:nvSpPr>
        <p:spPr>
          <a:xfrm>
            <a:off x="4340102" y="1410097"/>
            <a:ext cx="4463080" cy="1865126"/>
          </a:xfrm>
          <a:prstGeom prst="rect">
            <a:avLst/>
          </a:prstGeom>
          <a:noFill/>
          <a:ln>
            <a:noFill/>
          </a:ln>
        </p:spPr>
        <p:txBody>
          <a:bodyPr wrap="none" rtlCol="0">
            <a:spAutoFit/>
          </a:bodyPr>
          <a:lstStyle/>
          <a:p>
            <a:pPr algn="ctr">
              <a:lnSpc>
                <a:spcPct val="120000"/>
              </a:lnSpc>
            </a:pPr>
            <a:r>
              <a:rPr lang="en-US" sz="4800" b="1">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CHÚC CÁC EM</a:t>
            </a:r>
          </a:p>
          <a:p>
            <a:pPr algn="ctr">
              <a:lnSpc>
                <a:spcPct val="120000"/>
              </a:lnSpc>
            </a:pPr>
            <a:r>
              <a:rPr lang="en-US" sz="4800" b="1">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rPr>
              <a:t> HỌC TỐT !</a:t>
            </a:r>
            <a:endParaRPr lang="vi-VN" sz="4800" b="1" dirty="0">
              <a:ln>
                <a:solidFill>
                  <a:srgbClr val="0070C0"/>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60906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422" y="-1"/>
            <a:ext cx="4839553" cy="162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6157260-876C-3A77-CB63-1440146521E2}"/>
              </a:ext>
            </a:extLst>
          </p:cNvPr>
          <p:cNvPicPr>
            <a:picLocks noChangeAspect="1"/>
          </p:cNvPicPr>
          <p:nvPr/>
        </p:nvPicPr>
        <p:blipFill>
          <a:blip r:embed="rId3"/>
          <a:stretch>
            <a:fillRect/>
          </a:stretch>
        </p:blipFill>
        <p:spPr>
          <a:xfrm>
            <a:off x="3785422" y="1628664"/>
            <a:ext cx="7412888" cy="4200636"/>
          </a:xfrm>
          <a:prstGeom prst="rect">
            <a:avLst/>
          </a:prstGeom>
        </p:spPr>
      </p:pic>
    </p:spTree>
    <p:extLst>
      <p:ext uri="{BB962C8B-B14F-4D97-AF65-F5344CB8AC3E}">
        <p14:creationId xmlns:p14="http://schemas.microsoft.com/office/powerpoint/2010/main" val="17721354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2019935" y="445591"/>
            <a:ext cx="8587105" cy="240030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u="sng">
                <a:solidFill>
                  <a:srgbClr val="FF0000"/>
                </a:solidFill>
                <a:latin typeface="Times New Roman" panose="02020603050405020304" pitchFamily="18" charset="0"/>
                <a:cs typeface="Times New Roman" panose="02020603050405020304" pitchFamily="18" charset="0"/>
              </a:rPr>
              <a:t>Câu 1</a:t>
            </a:r>
            <a:r>
              <a:rPr lang="en-US" sz="3200" b="1">
                <a:solidFill>
                  <a:srgbClr val="FF0000"/>
                </a:solidFill>
                <a:latin typeface="Times New Roman" panose="02020603050405020304" pitchFamily="18" charset="0"/>
                <a:cs typeface="Times New Roman" panose="02020603050405020304" pitchFamily="18" charset="0"/>
              </a:rPr>
              <a:t>:</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Vùng sân khấu của một chương trình ở hình 1 có gì khác so với vùng Sân khấu khi vừa kích hoạt môi trường lập trình Scratch?</a:t>
            </a:r>
            <a:endParaRPr lang="en-US" sz="32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6C3D5F1-D6C7-3C09-EFB7-F85FC04CA739}"/>
              </a:ext>
            </a:extLst>
          </p:cNvPr>
          <p:cNvSpPr txBox="1"/>
          <p:nvPr/>
        </p:nvSpPr>
        <p:spPr>
          <a:xfrm>
            <a:off x="2426970" y="3200400"/>
            <a:ext cx="8587104" cy="2246769"/>
          </a:xfrm>
          <a:prstGeom prst="rect">
            <a:avLst/>
          </a:prstGeom>
          <a:noFill/>
        </p:spPr>
        <p:txBody>
          <a:bodyPr wrap="square">
            <a:spAutoFit/>
          </a:bodyPr>
          <a:lstStyle/>
          <a:p>
            <a:r>
              <a:rPr lang="vi-VN" sz="2800" b="0" i="0">
                <a:solidFill>
                  <a:srgbClr val="000000"/>
                </a:solidFill>
                <a:effectLst/>
                <a:latin typeface="Times New Roman" panose="02020603050405020304" pitchFamily="18" charset="0"/>
                <a:cs typeface="Times New Roman" panose="02020603050405020304" pitchFamily="18" charset="0"/>
              </a:rPr>
              <a:t>Vùng Sân khấu của một chương trình ở Hình 1 có phông nền khác với vùng sân khấu khi vừa kích hoạt môi trường lập trình scratch. Vùng sân khấu ở hình 1 là một bãi biển, vùng sân khấu khi vừa kích hoạt môi trường lập trình scratch có phông nền màu trắng.</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9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5DC4E4-3C36-D6AE-0BC3-D5DA20A127AB}"/>
              </a:ext>
            </a:extLst>
          </p:cNvPr>
          <p:cNvSpPr/>
          <p:nvPr/>
        </p:nvSpPr>
        <p:spPr>
          <a:xfrm>
            <a:off x="1549400" y="1400383"/>
            <a:ext cx="9954592" cy="1200329"/>
          </a:xfrm>
          <a:prstGeom prst="rect">
            <a:avLst/>
          </a:prstGeom>
          <a:noFill/>
        </p:spPr>
        <p:txBody>
          <a:bodyPr wrap="square" lIns="91440" tIns="45720" rIns="91440" bIns="45720">
            <a:spAutoFit/>
          </a:bodyPr>
          <a:lstStyle/>
          <a:p>
            <a:pPr algn="ctr"/>
            <a:r>
              <a:rPr lang="en-US" sz="3600" b="1" u="sng" cap="none" spc="0">
                <a:ln w="0">
                  <a:solidFill>
                    <a:schemeClr val="accent5">
                      <a:lumMod val="75000"/>
                    </a:schemeClr>
                  </a:solidFill>
                </a:ln>
                <a:solidFill>
                  <a:srgbClr val="FF0000"/>
                </a:solidFill>
              </a:rPr>
              <a:t>BÀI 3:</a:t>
            </a:r>
            <a:r>
              <a:rPr lang="en-US" sz="3600" b="1" cap="none" spc="0">
                <a:ln w="0">
                  <a:solidFill>
                    <a:schemeClr val="accent5">
                      <a:lumMod val="75000"/>
                    </a:schemeClr>
                  </a:solidFill>
                </a:ln>
                <a:solidFill>
                  <a:srgbClr val="FF0000"/>
                </a:solidFill>
              </a:rPr>
              <a:t> TẠO CHƯƠNG TRÌNH CÓ PHÔNG NỀN THAY ĐỔI</a:t>
            </a:r>
          </a:p>
        </p:txBody>
      </p:sp>
      <p:sp>
        <p:nvSpPr>
          <p:cNvPr id="3" name="TextBox 2">
            <a:extLst>
              <a:ext uri="{FF2B5EF4-FFF2-40B4-BE49-F238E27FC236}">
                <a16:creationId xmlns:a16="http://schemas.microsoft.com/office/drawing/2014/main" id="{3C739DE7-ABB7-48FE-C486-B08678C0FC1C}"/>
              </a:ext>
            </a:extLst>
          </p:cNvPr>
          <p:cNvSpPr txBox="1"/>
          <p:nvPr/>
        </p:nvSpPr>
        <p:spPr>
          <a:xfrm>
            <a:off x="2563191" y="2752896"/>
            <a:ext cx="9138479" cy="2092881"/>
          </a:xfrm>
          <a:prstGeom prst="rect">
            <a:avLst/>
          </a:prstGeom>
          <a:noFill/>
        </p:spPr>
        <p:txBody>
          <a:bodyPr wrap="square" rtlCol="0">
            <a:spAutoFit/>
          </a:bodyPr>
          <a:lstStyle/>
          <a:p>
            <a:pPr>
              <a:spcAft>
                <a:spcPts val="1200"/>
              </a:spcAft>
            </a:pPr>
            <a:r>
              <a:rPr lang="en-US" sz="3600" b="1" u="sng" dirty="0" err="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Mục</a:t>
            </a:r>
            <a:r>
              <a:rPr lang="en-US" sz="3600" b="1" u="sng" dirty="0">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 </a:t>
            </a:r>
            <a:r>
              <a:rPr lang="en-US" sz="3600" b="1" u="sng" dirty="0" err="1">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tiêu</a:t>
            </a:r>
            <a:r>
              <a:rPr lang="vi-VN" sz="3600" b="1" u="sng" dirty="0">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a:t>
            </a:r>
            <a:r>
              <a:rPr lang="vi-VN" sz="3600" b="1" dirty="0">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 </a:t>
            </a:r>
            <a:endParaRPr lang="en-US" sz="3600" b="1" dirty="0">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khấu</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đổiS</a:t>
            </a: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02CAFE9-E1CC-AFA0-D660-27553EC051E9}"/>
              </a:ext>
            </a:extLst>
          </p:cNvPr>
          <p:cNvSpPr txBox="1"/>
          <p:nvPr/>
        </p:nvSpPr>
        <p:spPr>
          <a:xfrm>
            <a:off x="3549579" y="0"/>
            <a:ext cx="5589992" cy="707886"/>
          </a:xfrm>
          <a:prstGeom prst="rect">
            <a:avLst/>
          </a:prstGeom>
          <a:noFill/>
        </p:spPr>
        <p:txBody>
          <a:bodyPr wrap="none" rtlCol="0">
            <a:spAutoFit/>
          </a:bodyPr>
          <a:lstStyle/>
          <a:p>
            <a:r>
              <a:rPr lang="en-US" sz="4000" dirty="0" err="1">
                <a:latin typeface="Times New Roman" panose="02020603050405020304" pitchFamily="18" charset="0"/>
                <a:cs typeface="Times New Roman" panose="02020603050405020304" pitchFamily="18" charset="0"/>
              </a:rPr>
              <a:t>Thứ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2024</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263621-B4FC-D76B-0690-36AAEA41F6D4}"/>
              </a:ext>
            </a:extLst>
          </p:cNvPr>
          <p:cNvSpPr txBox="1"/>
          <p:nvPr/>
        </p:nvSpPr>
        <p:spPr>
          <a:xfrm>
            <a:off x="5067113" y="646331"/>
            <a:ext cx="3546765" cy="707886"/>
          </a:xfrm>
          <a:prstGeom prst="rect">
            <a:avLst/>
          </a:prstGeom>
          <a:noFill/>
        </p:spPr>
        <p:txBody>
          <a:bodyPr wrap="square" rtlCol="0">
            <a:spAutoFit/>
          </a:bodyPr>
          <a:lstStyle/>
          <a:p>
            <a:pPr>
              <a:spcAft>
                <a:spcPts val="1200"/>
              </a:spcAft>
            </a:pPr>
            <a:r>
              <a:rPr lang="en-US" sz="4000" b="1" u="sng">
                <a:solidFill>
                  <a:srgbClr val="002060"/>
                </a:solidFill>
                <a:latin typeface="Times New Roman" panose="02020603050405020304" pitchFamily="18" charset="0"/>
                <a:ea typeface="Microsoft JhengHei Light" panose="020B0304030504040204" pitchFamily="34" charset="-120"/>
                <a:cs typeface="Times New Roman" panose="02020603050405020304" pitchFamily="18" charset="0"/>
              </a:rPr>
              <a:t>Công nghệ</a:t>
            </a:r>
          </a:p>
        </p:txBody>
      </p:sp>
    </p:spTree>
    <p:extLst>
      <p:ext uri="{BB962C8B-B14F-4D97-AF65-F5344CB8AC3E}">
        <p14:creationId xmlns:p14="http://schemas.microsoft.com/office/powerpoint/2010/main" val="10803468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E067032-4E73-6B1E-C4EB-8F13A2640F65}"/>
              </a:ext>
            </a:extLst>
          </p:cNvPr>
          <p:cNvSpPr txBox="1"/>
          <p:nvPr/>
        </p:nvSpPr>
        <p:spPr>
          <a:xfrm>
            <a:off x="1879731" y="1117860"/>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1</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THÊM, ĐỔI TÊN PHÔNG NỀN</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B5DF78-6869-08B9-1749-D2249B514223}"/>
              </a:ext>
            </a:extLst>
          </p:cNvPr>
          <p:cNvSpPr txBox="1"/>
          <p:nvPr/>
        </p:nvSpPr>
        <p:spPr>
          <a:xfrm>
            <a:off x="1879730" y="1970782"/>
            <a:ext cx="9687429" cy="3631763"/>
          </a:xfrm>
          <a:prstGeom prst="rect">
            <a:avLst/>
          </a:prstGeom>
          <a:noFill/>
        </p:spPr>
        <p:txBody>
          <a:bodyPr wrap="square" rtlCol="0">
            <a:spAutoFit/>
          </a:bodyPr>
          <a:lstStyle/>
          <a:p>
            <a:pPr algn="just"/>
            <a:r>
              <a:rPr lang="en-US" sz="3200" b="1"/>
              <a:t>Yêu cầu</a:t>
            </a:r>
            <a:r>
              <a:rPr lang="en-US" sz="3200"/>
              <a:t>:</a:t>
            </a:r>
            <a:r>
              <a:rPr lang="nl-NL" sz="3200" kern="0">
                <a:solidFill>
                  <a:srgbClr val="000000"/>
                </a:solidFill>
                <a:effectLst/>
                <a:latin typeface="Times New Roman" panose="02020603050405020304" pitchFamily="18" charset="0"/>
                <a:ea typeface="Times New Roman" panose="02020603050405020304" pitchFamily="18" charset="0"/>
              </a:rPr>
              <a:t> </a:t>
            </a:r>
            <a:r>
              <a:rPr lang="vi-VN" sz="3200" b="1" i="0">
                <a:solidFill>
                  <a:srgbClr val="008000"/>
                </a:solidFill>
                <a:effectLst/>
                <a:latin typeface="Roboto" panose="02000000000000000000" pitchFamily="2" charset="0"/>
              </a:rPr>
              <a:t> </a:t>
            </a:r>
            <a:r>
              <a:rPr lang="vi-VN" sz="3000" b="0" i="0">
                <a:solidFill>
                  <a:srgbClr val="000000"/>
                </a:solidFill>
                <a:effectLst/>
                <a:latin typeface="Times New Roman" panose="02020603050405020304" pitchFamily="18" charset="0"/>
                <a:cs typeface="Times New Roman" panose="02020603050405020304" pitchFamily="18" charset="0"/>
              </a:rPr>
              <a:t>Em hãy thực hiện lần lượt các bước ở Hình 2 để thêm phông nền Beach Malibu, sau đó đổi tên Beach Malibu thành biển.</a:t>
            </a:r>
          </a:p>
          <a:p>
            <a:pPr algn="just"/>
            <a:r>
              <a:rPr lang="vi-VN" sz="3000" b="0" i="0">
                <a:solidFill>
                  <a:srgbClr val="000000"/>
                </a:solidFill>
                <a:effectLst/>
                <a:latin typeface="Times New Roman" panose="02020603050405020304" pitchFamily="18" charset="0"/>
                <a:cs typeface="Times New Roman" panose="02020603050405020304" pitchFamily="18" charset="0"/>
              </a:rPr>
              <a:t>Tương tự, em hãy thêm phông nền Arctic và đổi tên Arictic thành Bắc cực. Khi nháy chuột vào từng ảnh phông ảnh nền Biển, Bắc cực, em quan sát phông nền trên vùng sân khấu thay đổi như thế nào?</a:t>
            </a:r>
          </a:p>
          <a:p>
            <a:endParaRPr lang="en-US"/>
          </a:p>
        </p:txBody>
      </p:sp>
      <p:sp>
        <p:nvSpPr>
          <p:cNvPr id="6" name="Rectangle 5">
            <a:extLst>
              <a:ext uri="{FF2B5EF4-FFF2-40B4-BE49-F238E27FC236}">
                <a16:creationId xmlns:a16="http://schemas.microsoft.com/office/drawing/2014/main" id="{42A4A648-2E29-2BE2-76D8-E5D280D6705F}"/>
              </a:ext>
            </a:extLst>
          </p:cNvPr>
          <p:cNvSpPr/>
          <p:nvPr/>
        </p:nvSpPr>
        <p:spPr>
          <a:xfrm>
            <a:off x="3119217" y="376779"/>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6F2DF76C-C89D-2393-7BD4-A9C52CE79CC5}"/>
              </a:ext>
            </a:extLst>
          </p:cNvPr>
          <p:cNvSpPr/>
          <p:nvPr/>
        </p:nvSpPr>
        <p:spPr>
          <a:xfrm>
            <a:off x="5289923" y="5453544"/>
            <a:ext cx="3540001" cy="457200"/>
          </a:xfrm>
          <a:prstGeom prst="rect">
            <a:avLst/>
          </a:prstGeom>
          <a:solidFill>
            <a:schemeClr val="bg1"/>
          </a:solid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1000" b="1">
                <a:ln/>
                <a:solidFill>
                  <a:srgbClr val="002060"/>
                </a:solidFill>
                <a:latin typeface="Tahoma" panose="020B0604030504040204" pitchFamily="34" charset="0"/>
                <a:ea typeface="Tahoma" panose="020B0604030504040204" pitchFamily="34" charset="0"/>
                <a:cs typeface="Tahoma" panose="020B0604030504040204" pitchFamily="34" charset="0"/>
              </a:rPr>
              <a:t>Thảo luận nhóm </a:t>
            </a:r>
            <a:r>
              <a:rPr lang="vi-VN" sz="1000" b="1">
                <a:ln/>
                <a:solidFill>
                  <a:srgbClr val="002060"/>
                </a:solidFill>
                <a:latin typeface="Tahoma" panose="020B0604030504040204" pitchFamily="34" charset="0"/>
                <a:ea typeface="Tahoma" panose="020B0604030504040204" pitchFamily="34" charset="0"/>
                <a:cs typeface="Tahoma" panose="020B0604030504040204" pitchFamily="34" charset="0"/>
              </a:rPr>
              <a:t> </a:t>
            </a:r>
            <a:endParaRPr lang="en-US" sz="1000" b="1" dirty="0">
              <a:ln/>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291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2172E8-590F-AF87-5404-302241A46746}"/>
              </a:ext>
            </a:extLst>
          </p:cNvPr>
          <p:cNvPicPr>
            <a:picLocks noChangeAspect="1"/>
          </p:cNvPicPr>
          <p:nvPr/>
        </p:nvPicPr>
        <p:blipFill rotWithShape="1">
          <a:blip r:embed="rId2"/>
          <a:srcRect b="6878"/>
          <a:stretch/>
        </p:blipFill>
        <p:spPr bwMode="auto">
          <a:xfrm>
            <a:off x="1582420" y="552450"/>
            <a:ext cx="11452264" cy="575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79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EB5DF78-6869-08B9-1749-D2249B514223}"/>
              </a:ext>
            </a:extLst>
          </p:cNvPr>
          <p:cNvSpPr txBox="1"/>
          <p:nvPr/>
        </p:nvSpPr>
        <p:spPr>
          <a:xfrm>
            <a:off x="1806578" y="471166"/>
            <a:ext cx="9687429" cy="221599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Vùng sân khấu có thể có phông nền là các hình ảnh thể hiện phong cảnh khác nhau. Em có thể thêm, đổi tên các phông nền.</a:t>
            </a:r>
          </a:p>
          <a:p>
            <a:endParaRPr lang="en-US"/>
          </a:p>
        </p:txBody>
      </p:sp>
    </p:spTree>
    <p:extLst>
      <p:ext uri="{BB962C8B-B14F-4D97-AF65-F5344CB8AC3E}">
        <p14:creationId xmlns:p14="http://schemas.microsoft.com/office/powerpoint/2010/main" val="3550615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3E067032-4E73-6B1E-C4EB-8F13A2640F65}"/>
              </a:ext>
            </a:extLst>
          </p:cNvPr>
          <p:cNvSpPr txBox="1"/>
          <p:nvPr/>
        </p:nvSpPr>
        <p:spPr>
          <a:xfrm>
            <a:off x="1690107" y="1031017"/>
            <a:ext cx="12441384" cy="1200329"/>
          </a:xfrm>
          <a:prstGeom prst="rect">
            <a:avLst/>
          </a:prstGeom>
          <a:noFill/>
        </p:spPr>
        <p:txBody>
          <a:bodyPr wrap="square" rtlCol="0">
            <a:spAutoFit/>
          </a:bodyPr>
          <a:lstStyle/>
          <a:p>
            <a:r>
              <a:rPr kumimoji="0" lang="en-US" sz="3600" b="1" i="0" u="sng" strike="noStrike" kern="1200" cap="none" spc="0" normalizeH="0" baseline="0" noProof="0">
                <a:ln>
                  <a:noFill/>
                </a:ln>
                <a:solidFill>
                  <a:srgbClr val="002060"/>
                </a:solidFill>
                <a:effectLst/>
                <a:uLnTx/>
                <a:uFillTx/>
                <a:latin typeface="Times New Roman" panose="02020603050405020304" pitchFamily="18" charset="0"/>
              </a:rPr>
              <a:t>Hoạt</a:t>
            </a:r>
            <a:r>
              <a:rPr kumimoji="0" lang="en-US" sz="3600" b="1" i="0" u="sng" strike="noStrike" kern="1200" cap="none" spc="0" normalizeH="0" noProof="0">
                <a:ln>
                  <a:noFill/>
                </a:ln>
                <a:solidFill>
                  <a:srgbClr val="002060"/>
                </a:solidFill>
                <a:effectLst/>
                <a:uLnTx/>
                <a:uFillTx/>
                <a:latin typeface="Times New Roman" panose="02020603050405020304" pitchFamily="18" charset="0"/>
              </a:rPr>
              <a:t> động 2</a:t>
            </a:r>
            <a:r>
              <a:rPr kumimoji="0" lang="vi-VN" sz="3600" b="1" i="0" u="sng" strike="noStrike" kern="1200" cap="none" spc="0" normalizeH="0" baseline="0" noProof="0">
                <a:ln>
                  <a:noFill/>
                </a:ln>
                <a:solidFill>
                  <a:srgbClr val="002060"/>
                </a:solidFill>
                <a:effectLst/>
                <a:uLnTx/>
                <a:uFillTx/>
                <a:latin typeface="Times New Roman" panose="02020603050405020304" pitchFamily="18" charset="0"/>
              </a:rPr>
              <a:t>:</a:t>
            </a:r>
            <a:r>
              <a:rPr kumimoji="0" lang="vi-VN" sz="3600" b="1" i="0" strike="noStrike" kern="1200" cap="none" spc="0" normalizeH="0" baseline="0" noProof="0">
                <a:ln>
                  <a:noFill/>
                </a:ln>
                <a:solidFill>
                  <a:srgbClr val="002060"/>
                </a:solidFill>
                <a:effectLst/>
                <a:uLnTx/>
                <a:uFillTx/>
                <a:latin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TẠO CHƯƠNG TRÌNH ĐỊA ĐIỂM YÊU THÍCH</a:t>
            </a:r>
          </a:p>
          <a:p>
            <a:pPr lvl="0"/>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EB5DF78-6869-08B9-1749-D2249B514223}"/>
              </a:ext>
            </a:extLst>
          </p:cNvPr>
          <p:cNvSpPr txBox="1"/>
          <p:nvPr/>
        </p:nvSpPr>
        <p:spPr>
          <a:xfrm>
            <a:off x="1920672" y="1705451"/>
            <a:ext cx="9687429" cy="1723549"/>
          </a:xfrm>
          <a:prstGeom prst="rect">
            <a:avLst/>
          </a:prstGeom>
          <a:noFill/>
        </p:spPr>
        <p:txBody>
          <a:bodyPr wrap="square" rtlCol="0">
            <a:spAutoFit/>
          </a:bodyPr>
          <a:lstStyle/>
          <a:p>
            <a:r>
              <a:rPr lang="en-US" sz="3200" b="1"/>
              <a:t>Yêu cầu</a:t>
            </a:r>
            <a:r>
              <a:rPr lang="en-US" sz="3200"/>
              <a:t>:</a:t>
            </a:r>
            <a:r>
              <a:rPr lang="nl-NL" sz="2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Để tạo chương trình Địa điểm yêu thích, em hãy thực hiện lần lượt các bước sau:</a:t>
            </a:r>
          </a:p>
          <a:p>
            <a:r>
              <a:rPr lang="vi-VN" sz="2800">
                <a:latin typeface="Times New Roman" panose="02020603050405020304" pitchFamily="18" charset="0"/>
                <a:cs typeface="Times New Roman" panose="02020603050405020304" pitchFamily="18" charset="0"/>
              </a:rPr>
              <a:t>Bước 1: Tìm hiểu yêu cầu (Hình 3).</a:t>
            </a:r>
          </a:p>
          <a:p>
            <a:endParaRPr lang="en-US"/>
          </a:p>
        </p:txBody>
      </p:sp>
      <p:sp>
        <p:nvSpPr>
          <p:cNvPr id="6" name="Rectangle 5">
            <a:extLst>
              <a:ext uri="{FF2B5EF4-FFF2-40B4-BE49-F238E27FC236}">
                <a16:creationId xmlns:a16="http://schemas.microsoft.com/office/drawing/2014/main" id="{42A4A648-2E29-2BE2-76D8-E5D280D6705F}"/>
              </a:ext>
            </a:extLst>
          </p:cNvPr>
          <p:cNvSpPr/>
          <p:nvPr/>
        </p:nvSpPr>
        <p:spPr>
          <a:xfrm>
            <a:off x="3841460" y="220908"/>
            <a:ext cx="4813880" cy="578391"/>
          </a:xfrm>
          <a:prstGeom prst="rect">
            <a:avLst/>
          </a:prstGeom>
          <a:noFill/>
        </p:spPr>
        <p:txBody>
          <a:bodyPr wrap="none" lIns="91440" tIns="45720" rIns="91440" bIns="45720">
            <a:prstTxWarp prst="textPlain">
              <a:avLst/>
            </a:prstTxWarp>
            <a:spAutoFit/>
            <a:scene3d>
              <a:camera prst="orthographicFront"/>
              <a:lightRig rig="soft" dir="t">
                <a:rot lat="0" lon="0" rev="15600000"/>
              </a:lightRig>
            </a:scene3d>
            <a:sp3d extrusionH="57150" prstMaterial="softEdge">
              <a:bevelT w="25400" h="38100"/>
            </a:sp3d>
          </a:bodyPr>
          <a:lstStyle/>
          <a:p>
            <a:pPr algn="ctr"/>
            <a:r>
              <a:rPr lang="en-US" sz="3600" b="1">
                <a:ln/>
                <a:solidFill>
                  <a:srgbClr val="FF0000"/>
                </a:solidFill>
                <a:latin typeface="Tahoma" panose="020B0604030504040204" pitchFamily="34" charset="0"/>
                <a:ea typeface="Tahoma" panose="020B0604030504040204" pitchFamily="34" charset="0"/>
                <a:cs typeface="Tahoma" panose="020B0604030504040204" pitchFamily="34" charset="0"/>
              </a:rPr>
              <a:t>Khám phá</a:t>
            </a:r>
            <a:endParaRPr lang="en-US" sz="3600" b="1" dirty="0">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F44F5872-A306-6065-FD80-3D4B7984D12E}"/>
              </a:ext>
            </a:extLst>
          </p:cNvPr>
          <p:cNvPicPr>
            <a:picLocks noChangeAspect="1"/>
          </p:cNvPicPr>
          <p:nvPr/>
        </p:nvPicPr>
        <p:blipFill rotWithShape="1">
          <a:blip r:embed="rId2"/>
          <a:srcRect l="20687" t="30064" r="46096" b="30684"/>
          <a:stretch/>
        </p:blipFill>
        <p:spPr bwMode="auto">
          <a:xfrm>
            <a:off x="3682713" y="3094634"/>
            <a:ext cx="5297514" cy="3407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4665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ền Nền Y Tế, Hình Nền Powerpoint Về Y Tế Đẹp, Background Y Tế Đẹp">
            <a:extLst>
              <a:ext uri="{FF2B5EF4-FFF2-40B4-BE49-F238E27FC236}">
                <a16:creationId xmlns:a16="http://schemas.microsoft.com/office/drawing/2014/main" id="{E48B6F19-D201-8BD3-26EF-2AC1CF0510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DEB5DF78-6869-08B9-1749-D2249B514223}"/>
              </a:ext>
            </a:extLst>
          </p:cNvPr>
          <p:cNvSpPr txBox="1"/>
          <p:nvPr/>
        </p:nvSpPr>
        <p:spPr>
          <a:xfrm>
            <a:off x="1712808" y="138976"/>
            <a:ext cx="4719853" cy="738664"/>
          </a:xfrm>
          <a:prstGeom prst="rect">
            <a:avLst/>
          </a:prstGeom>
          <a:noFill/>
        </p:spPr>
        <p:txBody>
          <a:bodyPr wrap="square" rtlCol="0">
            <a:spAutoFit/>
          </a:bodyPr>
          <a:lstStyle/>
          <a:p>
            <a:r>
              <a:rPr lang="en-US" altLang="en-US" sz="2400">
                <a:solidFill>
                  <a:srgbClr val="000000"/>
                </a:solidFill>
                <a:latin typeface="Times New Roman" panose="02020603050405020304" pitchFamily="18" charset="0"/>
                <a:cs typeface="Times New Roman" panose="02020603050405020304" pitchFamily="18" charset="0"/>
              </a:rPr>
              <a:t>Bước 2: Tìm hiểu kịch bản (Hình 4).</a:t>
            </a:r>
            <a:endParaRPr lang="en-US" altLang="en-US" sz="2000">
              <a:latin typeface="Times New Roman" panose="02020603050405020304" pitchFamily="18" charset="0"/>
              <a:cs typeface="Times New Roman" panose="02020603050405020304" pitchFamily="18" charset="0"/>
            </a:endParaRPr>
          </a:p>
          <a:p>
            <a:endParaRPr lang="en-US"/>
          </a:p>
        </p:txBody>
      </p:sp>
      <p:sp>
        <p:nvSpPr>
          <p:cNvPr id="4" name="Rectangle 1">
            <a:extLst>
              <a:ext uri="{FF2B5EF4-FFF2-40B4-BE49-F238E27FC236}">
                <a16:creationId xmlns:a16="http://schemas.microsoft.com/office/drawing/2014/main" id="{35F927E9-D44D-4AD4-3075-0635172F6A56}"/>
              </a:ext>
            </a:extLst>
          </p:cNvPr>
          <p:cNvSpPr>
            <a:spLocks noChangeArrowheads="1"/>
          </p:cNvSpPr>
          <p:nvPr/>
        </p:nvSpPr>
        <p:spPr bwMode="auto">
          <a:xfrm>
            <a:off x="2372564" y="2917435"/>
            <a:ext cx="37417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Roboto" panose="02000000000000000000" pitchFamily="2" charset="0"/>
              </a:rPr>
              <a:t>Hình 4. Một kịch bản của nhân vật Mèo</a:t>
            </a:r>
            <a:endParaRPr kumimoji="0" lang="en-US" altLang="en-US" sz="2400" b="0" i="0" u="none" strike="noStrike" cap="none" normalizeH="0" baseline="0">
              <a:ln>
                <a:noFill/>
              </a:ln>
              <a:solidFill>
                <a:schemeClr val="tx1"/>
              </a:solidFill>
              <a:effectLst/>
              <a:latin typeface="Arial" panose="020B0604020202020204" pitchFamily="34" charset="0"/>
            </a:endParaRPr>
          </a:p>
        </p:txBody>
      </p:sp>
      <p:pic>
        <p:nvPicPr>
          <p:cNvPr id="12290" name="Picture 2" descr="Tin học lớp 4 Cánh diều Bài 3: Tạo chương trình có phông nền thay đổi">
            <a:extLst>
              <a:ext uri="{FF2B5EF4-FFF2-40B4-BE49-F238E27FC236}">
                <a16:creationId xmlns:a16="http://schemas.microsoft.com/office/drawing/2014/main" id="{235F33C4-C450-4A9A-AA4F-4DF7F548D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878" y="645139"/>
            <a:ext cx="3808416" cy="21808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DD3204-690B-1FF0-1859-0DD18DF5D817}"/>
              </a:ext>
            </a:extLst>
          </p:cNvPr>
          <p:cNvSpPr txBox="1"/>
          <p:nvPr/>
        </p:nvSpPr>
        <p:spPr>
          <a:xfrm>
            <a:off x="1712807" y="3306453"/>
            <a:ext cx="6675817" cy="400110"/>
          </a:xfrm>
          <a:prstGeom prst="rect">
            <a:avLst/>
          </a:prstGeom>
          <a:noFill/>
        </p:spPr>
        <p:txBody>
          <a:bodyPr wrap="square">
            <a:spAutoFit/>
          </a:bodyPr>
          <a:lstStyle/>
          <a:p>
            <a:r>
              <a:rPr lang="vi-VN" sz="2000" i="0">
                <a:solidFill>
                  <a:srgbClr val="000000"/>
                </a:solidFill>
                <a:effectLst/>
                <a:latin typeface="Times New Roman" panose="02020603050405020304" pitchFamily="18" charset="0"/>
                <a:cs typeface="Times New Roman" panose="02020603050405020304" pitchFamily="18" charset="0"/>
              </a:rPr>
              <a:t>Bước 3: Thêm phông nền Biển, Bắc cực như ở Hoạt động 1</a:t>
            </a:r>
            <a:endParaRPr lang="en-US" sz="20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F672B68-98DD-2AE1-AFFF-B989EFE17A35}"/>
              </a:ext>
            </a:extLst>
          </p:cNvPr>
          <p:cNvSpPr txBox="1"/>
          <p:nvPr/>
        </p:nvSpPr>
        <p:spPr>
          <a:xfrm>
            <a:off x="1712808" y="3814872"/>
            <a:ext cx="6675816" cy="400110"/>
          </a:xfrm>
          <a:prstGeom prst="rect">
            <a:avLst/>
          </a:prstGeom>
          <a:noFill/>
        </p:spPr>
        <p:txBody>
          <a:bodyPr wrap="square">
            <a:spAutoFit/>
          </a:bodyPr>
          <a:lstStyle/>
          <a:p>
            <a:r>
              <a:rPr lang="vi-VN" sz="2000" b="0" i="0">
                <a:solidFill>
                  <a:srgbClr val="000000"/>
                </a:solidFill>
                <a:effectLst/>
                <a:latin typeface="Times New Roman" panose="02020603050405020304" pitchFamily="18" charset="0"/>
                <a:cs typeface="Times New Roman" panose="02020603050405020304" pitchFamily="18" charset="0"/>
              </a:rPr>
              <a:t>Bước 4: Lập trình cho nhân vật mèo theo hướng dẫn ở Hình 5.</a:t>
            </a:r>
            <a:endParaRPr lang="en-US" sz="20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B223593E-31DE-2619-6200-915FA2783840}"/>
              </a:ext>
            </a:extLst>
          </p:cNvPr>
          <p:cNvGrpSpPr/>
          <p:nvPr/>
        </p:nvGrpSpPr>
        <p:grpSpPr>
          <a:xfrm>
            <a:off x="7374361" y="2755407"/>
            <a:ext cx="4955324" cy="2581182"/>
            <a:chOff x="7374361" y="2755407"/>
            <a:chExt cx="4955324" cy="2581182"/>
          </a:xfrm>
        </p:grpSpPr>
        <p:sp>
          <p:nvSpPr>
            <p:cNvPr id="12" name="Rectangle 3">
              <a:extLst>
                <a:ext uri="{FF2B5EF4-FFF2-40B4-BE49-F238E27FC236}">
                  <a16:creationId xmlns:a16="http://schemas.microsoft.com/office/drawing/2014/main" id="{7183B1AE-76AD-E91B-49C8-D5355D2F08DC}"/>
                </a:ext>
              </a:extLst>
            </p:cNvPr>
            <p:cNvSpPr>
              <a:spLocks noChangeArrowheads="1"/>
            </p:cNvSpPr>
            <p:nvPr/>
          </p:nvSpPr>
          <p:spPr bwMode="auto">
            <a:xfrm>
              <a:off x="7374361" y="4967257"/>
              <a:ext cx="49553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Hình 5. Hướng dẫn lập trình cho nhân vật Mèo</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292" name="Picture 4" descr="Tin học lớp 4 Cánh diều Bài 3: Tạo chương trình có phông nền thay đổi">
              <a:extLst>
                <a:ext uri="{FF2B5EF4-FFF2-40B4-BE49-F238E27FC236}">
                  <a16:creationId xmlns:a16="http://schemas.microsoft.com/office/drawing/2014/main" id="{187FE876-E702-E361-979D-4AE39447B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7921" y="2755407"/>
              <a:ext cx="2618903" cy="2118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755AF956-E3D2-DC7A-B22D-BCB2D653C92F}"/>
              </a:ext>
            </a:extLst>
          </p:cNvPr>
          <p:cNvGrpSpPr/>
          <p:nvPr/>
        </p:nvGrpSpPr>
        <p:grpSpPr>
          <a:xfrm>
            <a:off x="1841032" y="5657194"/>
            <a:ext cx="9350132" cy="646331"/>
            <a:chOff x="1841032" y="5657194"/>
            <a:chExt cx="9350132" cy="646331"/>
          </a:xfrm>
        </p:grpSpPr>
        <p:sp>
          <p:nvSpPr>
            <p:cNvPr id="13" name="Rectangle 5">
              <a:extLst>
                <a:ext uri="{FF2B5EF4-FFF2-40B4-BE49-F238E27FC236}">
                  <a16:creationId xmlns:a16="http://schemas.microsoft.com/office/drawing/2014/main" id="{D26DEB1E-E08C-859C-7123-6D3CA9E683F5}"/>
                </a:ext>
              </a:extLst>
            </p:cNvPr>
            <p:cNvSpPr>
              <a:spLocks noChangeArrowheads="1"/>
            </p:cNvSpPr>
            <p:nvPr/>
          </p:nvSpPr>
          <p:spPr bwMode="auto">
            <a:xfrm>
              <a:off x="1841032" y="5657194"/>
              <a:ext cx="93501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Roboto" panose="02000000000000000000" pitchFamily="2" charset="0"/>
                </a:rPr>
                <a:t>Em hãy chạy thử chương trình bằng cách nháy chuột vào </a:t>
              </a:r>
              <a:r>
                <a:rPr kumimoji="0" lang="en-US" altLang="en-US" b="0" i="0" u="none" strike="noStrike" cap="none" normalizeH="0" baseline="0">
                  <a:ln>
                    <a:noFill/>
                  </a:ln>
                  <a:solidFill>
                    <a:schemeClr val="tx1"/>
                  </a:solidFill>
                  <a:effectLst/>
                </a:rPr>
                <a:t>       </a:t>
              </a:r>
              <a:r>
                <a:rPr kumimoji="0" lang="en-US" altLang="en-US" b="0" i="0" u="none" strike="noStrike" cap="none" normalizeH="0" baseline="0">
                  <a:ln>
                    <a:noFill/>
                  </a:ln>
                  <a:solidFill>
                    <a:srgbClr val="000000"/>
                  </a:solidFill>
                  <a:effectLst/>
                  <a:latin typeface="Roboto" panose="02000000000000000000" pitchFamily="2" charset="0"/>
                </a:rPr>
                <a:t> và kiểm tra xem chương trình có thực hiện đúng kịch bản như ở Hình 4 không.</a:t>
              </a:r>
              <a:r>
                <a:rPr kumimoji="0" lang="en-US" altLang="en-US" b="0" i="0" u="none" strike="noStrike" cap="none" normalizeH="0" baseline="0">
                  <a:ln>
                    <a:noFill/>
                  </a:ln>
                  <a:solidFill>
                    <a:schemeClr val="tx1"/>
                  </a:solidFill>
                  <a:effectLst/>
                </a:rPr>
                <a:t> </a:t>
              </a:r>
            </a:p>
          </p:txBody>
        </p:sp>
        <p:pic>
          <p:nvPicPr>
            <p:cNvPr id="12294" name="Picture 6" descr="Tin học lớp 4 Cánh diều Bài 3: Tạo chương trình có phông nền thay đổi">
              <a:extLst>
                <a:ext uri="{FF2B5EF4-FFF2-40B4-BE49-F238E27FC236}">
                  <a16:creationId xmlns:a16="http://schemas.microsoft.com/office/drawing/2014/main" id="{160A3D4D-A176-0E88-FB14-A399582AC6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823" y="5705719"/>
              <a:ext cx="266700" cy="2571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0024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52,1910692940,C:\Users\Administrator\Desktop\BÀI GIẢNG LỚP 4 HOÀN CHỈNH - NỘP\BAI_9_HIEU_UNG_NHAN_MANH_CUA_DOI_TUONG_TIN_HOC_LOP_4__TRUONG_TH_TUYENTHANH_HC_pptx\Media.ppcx"/>
  <p:tag name="HTML_SHAPEINFO" val="&lt;SlideThumbPath val=&quot;Slide26.PNG&quot;/&gt;"/>
</p:tagLst>
</file>

<file path=ppt/tags/tag2.xml><?xml version="1.0" encoding="utf-8"?>
<p:tagLst xmlns:a="http://schemas.openxmlformats.org/drawingml/2006/main" xmlns:r="http://schemas.openxmlformats.org/officeDocument/2006/relationships" xmlns:p="http://schemas.openxmlformats.org/presentationml/2006/main">
  <p:tag name="HTML_AUTOSHAPE_INFO" val="&lt;ThreeDShapeInfo&gt;&lt;uuid val=&quot;{29C74014-3759-4D9B-8DB2-A0FD3CAD4A6A}&quot;/&gt;&lt;isInvalidForFieldText val=&quot;0&quot;/&gt;&lt;Image&gt;&lt;filename val=&quot;C:\Users\ADMINI~1\AppData\Local\Temp\PR\data\asimages\{29C74014-3759-4D9B-8DB2-A0FD3CAD4A6A}.png&quot;/&gt;&lt;left val=&quot;31&quot;/&gt;&lt;top val=&quot;128&quot;/&gt;&lt;width val=&quot;257&quot;/&gt;&lt;height val=&quot;343&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294</TotalTime>
  <Words>473</Words>
  <Application>Microsoft Office PowerPoint</Application>
  <PresentationFormat>Widescreen</PresentationFormat>
  <Paragraphs>40</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Gill Sans MT</vt:lpstr>
      <vt:lpstr>Arial</vt:lpstr>
      <vt:lpstr>Tahoma</vt:lpstr>
      <vt:lpstr>Wingdings 2</vt:lpstr>
      <vt:lpstr>Microsoft JhengHei Light</vt:lpstr>
      <vt:lpstr>Verdana</vt:lpstr>
      <vt:lpstr>Times New Roman</vt:lpstr>
      <vt:lpstr>Calibri</vt:lpstr>
      <vt:lpstr>Roboto</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hyn04</cp:lastModifiedBy>
  <cp:revision>59</cp:revision>
  <dcterms:created xsi:type="dcterms:W3CDTF">2018-05-01T14:03:50Z</dcterms:created>
  <dcterms:modified xsi:type="dcterms:W3CDTF">2024-03-04T02:49:50Z</dcterms:modified>
</cp:coreProperties>
</file>